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72" r:id="rId2"/>
    <p:sldMasterId id="2147483884" r:id="rId3"/>
  </p:sldMasterIdLst>
  <p:notesMasterIdLst>
    <p:notesMasterId r:id="rId51"/>
  </p:notesMasterIdLst>
  <p:sldIdLst>
    <p:sldId id="332" r:id="rId4"/>
    <p:sldId id="256" r:id="rId5"/>
    <p:sldId id="257" r:id="rId6"/>
    <p:sldId id="258" r:id="rId7"/>
    <p:sldId id="259" r:id="rId8"/>
    <p:sldId id="260" r:id="rId9"/>
    <p:sldId id="261" r:id="rId10"/>
    <p:sldId id="274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324" r:id="rId19"/>
    <p:sldId id="325" r:id="rId20"/>
    <p:sldId id="326" r:id="rId21"/>
    <p:sldId id="327" r:id="rId22"/>
    <p:sldId id="328" r:id="rId23"/>
    <p:sldId id="329" r:id="rId24"/>
    <p:sldId id="270" r:id="rId25"/>
    <p:sldId id="271" r:id="rId26"/>
    <p:sldId id="273" r:id="rId27"/>
    <p:sldId id="275" r:id="rId28"/>
    <p:sldId id="285" r:id="rId29"/>
    <p:sldId id="287" r:id="rId30"/>
    <p:sldId id="308" r:id="rId31"/>
    <p:sldId id="309" r:id="rId32"/>
    <p:sldId id="310" r:id="rId33"/>
    <p:sldId id="312" r:id="rId34"/>
    <p:sldId id="311" r:id="rId35"/>
    <p:sldId id="317" r:id="rId36"/>
    <p:sldId id="318" r:id="rId37"/>
    <p:sldId id="319" r:id="rId38"/>
    <p:sldId id="320" r:id="rId39"/>
    <p:sldId id="321" r:id="rId40"/>
    <p:sldId id="322" r:id="rId41"/>
    <p:sldId id="295" r:id="rId42"/>
    <p:sldId id="298" r:id="rId43"/>
    <p:sldId id="303" r:id="rId44"/>
    <p:sldId id="304" r:id="rId45"/>
    <p:sldId id="305" r:id="rId46"/>
    <p:sldId id="306" r:id="rId47"/>
    <p:sldId id="323" r:id="rId48"/>
    <p:sldId id="297" r:id="rId49"/>
    <p:sldId id="334" r:id="rId5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FF00"/>
    <a:srgbClr val="FF0000"/>
    <a:srgbClr val="FFFF00"/>
    <a:srgbClr val="009900"/>
    <a:srgbClr val="33CC33"/>
    <a:srgbClr val="FF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4660"/>
  </p:normalViewPr>
  <p:slideViewPr>
    <p:cSldViewPr>
      <p:cViewPr varScale="1">
        <p:scale>
          <a:sx n="108" d="100"/>
          <a:sy n="108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269177-FB28-4AAC-88EA-7F61F16B2E18}" type="datetimeFigureOut">
              <a:rPr lang="tr-TR"/>
              <a:pPr>
                <a:defRPr/>
              </a:pPr>
              <a:t>05.04.2022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A1F67F-DDC9-480D-B301-B09BBA1ADDA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01163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2F904100-997A-4EC7-8140-37B5C5326547}" type="slidenum">
              <a:rPr lang="tr-TR" altLang="en-US"/>
              <a:pPr eaLnBrk="1" hangingPunct="1"/>
              <a:t>2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7425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C60CD606-BB1E-4931-867A-F465435BFE17}" type="slidenum">
              <a:rPr lang="tr-TR" altLang="en-US"/>
              <a:pPr eaLnBrk="1" hangingPunct="1"/>
              <a:t>11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28181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en-US"/>
              <a:t>Herkesin yaşam standartlarına uygun olarak yapabileceği bir fiziksel aktivite vurgulanmalıdır.</a:t>
            </a:r>
          </a:p>
        </p:txBody>
      </p:sp>
      <p:sp>
        <p:nvSpPr>
          <p:cNvPr id="583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3C447D7F-6330-4F7B-B195-153EF6F46B95}" type="slidenum">
              <a:rPr lang="tr-TR" altLang="en-US"/>
              <a:pPr eaLnBrk="1" hangingPunct="1"/>
              <a:t>12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1545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en-US"/>
              <a:t>Besinlerin pişirilme şekli çok önemlidir.</a:t>
            </a:r>
          </a:p>
        </p:txBody>
      </p:sp>
      <p:sp>
        <p:nvSpPr>
          <p:cNvPr id="593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A3FA48BC-D061-4006-977B-1DAD9B8F0DDA}" type="slidenum">
              <a:rPr lang="tr-TR" altLang="en-US"/>
              <a:pPr eaLnBrk="1" hangingPunct="1"/>
              <a:t>13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75768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35A52EA0-2F72-465F-98A7-D4D1236EAE1B}" type="slidenum">
              <a:rPr lang="tr-TR" altLang="en-US"/>
              <a:pPr eaLnBrk="1" hangingPunct="1"/>
              <a:t>14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84252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D2E27296-D217-4468-AD3B-C46C90A6BF88}" type="slidenum">
              <a:rPr lang="tr-TR" altLang="en-US"/>
              <a:pPr eaLnBrk="1" hangingPunct="1"/>
              <a:t>15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99197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66CDC4F5-91D2-465B-B9DB-700F6247EDCF}" type="slidenum">
              <a:rPr lang="tr-TR" altLang="en-US"/>
              <a:pPr eaLnBrk="1" hangingPunct="1"/>
              <a:t>22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18743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0C23B8DF-B600-4A56-998C-DAC63D4EF981}" type="slidenum">
              <a:rPr lang="tr-TR" altLang="en-US"/>
              <a:pPr eaLnBrk="1" hangingPunct="1"/>
              <a:t>23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398672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52B0D3E0-A8B4-45B9-B50A-71706E711793}" type="slidenum">
              <a:rPr lang="tr-TR" altLang="en-US"/>
              <a:pPr eaLnBrk="1" hangingPunct="1"/>
              <a:t>24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01606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15A2A911-1F41-47C1-B851-6CD57E1A94A0}" type="slidenum">
              <a:rPr lang="tr-TR" altLang="en-US"/>
              <a:pPr eaLnBrk="1" hangingPunct="1"/>
              <a:t>25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97866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5D62236B-891D-435C-BD89-962EA94C0615}" type="slidenum">
              <a:rPr lang="tr-TR" altLang="en-US"/>
              <a:pPr eaLnBrk="1" hangingPunct="1"/>
              <a:t>26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8021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23CA520F-9E7A-4BC9-9813-046431E97017}" type="slidenum">
              <a:rPr lang="tr-TR" altLang="en-US"/>
              <a:pPr eaLnBrk="1" hangingPunct="1"/>
              <a:t>3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058225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1A6FEA36-7F72-45E5-B216-F5C6DC2AFCC5}" type="slidenum">
              <a:rPr lang="tr-TR" altLang="en-US"/>
              <a:pPr eaLnBrk="1" hangingPunct="1"/>
              <a:t>27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99458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FFB913DD-193B-4593-8829-4C188D7D65BC}" type="slidenum">
              <a:rPr lang="tr-TR" altLang="en-US"/>
              <a:pPr eaLnBrk="1" hangingPunct="1"/>
              <a:t>28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13613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8B90C5FB-FC0C-4046-9316-AD59A8BA11D7}" type="slidenum">
              <a:rPr lang="tr-TR" altLang="en-US"/>
              <a:pPr eaLnBrk="1" hangingPunct="1"/>
              <a:t>29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18012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C5C92727-C863-4FCA-8A73-321D50B3C202}" type="slidenum">
              <a:rPr lang="tr-TR" altLang="en-US"/>
              <a:pPr eaLnBrk="1" hangingPunct="1"/>
              <a:t>30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42190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55D8AED9-FFAD-45C6-9128-E117E9FC7F85}" type="slidenum">
              <a:rPr lang="tr-TR" altLang="en-US"/>
              <a:pPr eaLnBrk="1" hangingPunct="1"/>
              <a:t>31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3996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50DAB397-BC91-4F50-BBBD-60B4DA930E69}" type="slidenum">
              <a:rPr lang="tr-TR" altLang="en-US"/>
              <a:pPr eaLnBrk="1" hangingPunct="1"/>
              <a:t>32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30319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44AE0930-A54B-4A2C-B4F4-0E3B93DC5FF8}" type="slidenum">
              <a:rPr lang="tr-TR" altLang="en-US"/>
              <a:pPr eaLnBrk="1" hangingPunct="1"/>
              <a:t>33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62528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E96EC197-229B-4BFB-8140-A99368374BA5}" type="slidenum">
              <a:rPr lang="tr-TR" altLang="en-US"/>
              <a:pPr eaLnBrk="1" hangingPunct="1"/>
              <a:t>34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368206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BF1C20B3-E0F4-43E5-9967-F5A7D0018625}" type="slidenum">
              <a:rPr lang="tr-TR" altLang="en-US"/>
              <a:pPr eaLnBrk="1" hangingPunct="1"/>
              <a:t>35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995217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68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FA9494AA-4C2D-4202-A474-7C83E8565AAC}" type="slidenum">
              <a:rPr lang="tr-TR" altLang="en-US"/>
              <a:pPr eaLnBrk="1" hangingPunct="1"/>
              <a:t>36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18416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25B83939-A37E-46F5-A619-9AD7A795A2EA}" type="slidenum">
              <a:rPr lang="tr-TR" altLang="en-US"/>
              <a:pPr eaLnBrk="1" hangingPunct="1"/>
              <a:t>4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529063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BD0366D8-3C6A-46DE-B8A4-5B5132663017}" type="slidenum">
              <a:rPr lang="tr-TR" altLang="en-US"/>
              <a:pPr eaLnBrk="1" hangingPunct="1"/>
              <a:t>37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70479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88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2DA1F6D0-A2F8-444B-B002-4E3B8423511E}" type="slidenum">
              <a:rPr lang="tr-TR" altLang="en-US"/>
              <a:pPr eaLnBrk="1" hangingPunct="1"/>
              <a:t>38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37266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54D7A9BC-BBF5-4F9A-9175-2CD085250E63}" type="slidenum">
              <a:rPr lang="tr-TR" altLang="en-US"/>
              <a:pPr eaLnBrk="1" hangingPunct="1"/>
              <a:t>39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25985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r" eaLnBrk="1" hangingPunct="1"/>
            <a:fld id="{4B1A42D4-B16A-41A9-801B-77122C422F5F}" type="slidenum">
              <a:rPr lang="tr-TR" altLang="en-US" sz="1200">
                <a:latin typeface="Calibri" panose="020F0502020204030204" pitchFamily="34" charset="0"/>
              </a:rPr>
              <a:pPr algn="r" eaLnBrk="1" hangingPunct="1"/>
              <a:t>40</a:t>
            </a:fld>
            <a:endParaRPr lang="tr-TR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276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E50C2B66-4E05-4530-B638-CE8574D57D81}" type="slidenum">
              <a:rPr lang="tr-TR" altLang="en-US"/>
              <a:pPr eaLnBrk="1" hangingPunct="1"/>
              <a:t>41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26506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29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DC267C2E-2F4D-43BB-9FDF-3440604C55D6}" type="slidenum">
              <a:rPr lang="tr-TR" altLang="en-US"/>
              <a:pPr eaLnBrk="1" hangingPunct="1"/>
              <a:t>42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15535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39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E61CBA7A-5193-4949-BAA2-BAECE703C90C}" type="slidenum">
              <a:rPr lang="tr-TR" altLang="en-US"/>
              <a:pPr eaLnBrk="1" hangingPunct="1"/>
              <a:t>43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244646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49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E90E748A-A62A-4638-BBC6-EB9EDA8EB6D2}" type="slidenum">
              <a:rPr lang="tr-TR" altLang="en-US"/>
              <a:pPr eaLnBrk="1" hangingPunct="1"/>
              <a:t>44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76685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60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B1585FA5-3A65-4CFA-BD99-7062B19AEA87}" type="slidenum">
              <a:rPr lang="tr-TR" altLang="en-US"/>
              <a:pPr eaLnBrk="1" hangingPunct="1"/>
              <a:t>45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014747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70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15946890-C78D-433E-9D3E-B92FC62F25EF}" type="slidenum">
              <a:rPr lang="tr-TR" altLang="en-US"/>
              <a:pPr eaLnBrk="1" hangingPunct="1"/>
              <a:t>46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306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0BBA7C48-AC3F-4458-B164-B16E1C5B6114}" type="slidenum">
              <a:rPr lang="tr-TR" altLang="en-US"/>
              <a:pPr eaLnBrk="1" hangingPunct="1"/>
              <a:t>5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156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490AC927-6144-4441-ADBC-62E67F5DAD4B}" type="slidenum">
              <a:rPr lang="tr-TR" altLang="en-US"/>
              <a:pPr eaLnBrk="1" hangingPunct="1"/>
              <a:t>6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4295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9A789BFF-2C7A-49F7-8874-1B9359407F23}" type="slidenum">
              <a:rPr lang="tr-TR" altLang="en-US"/>
              <a:pPr eaLnBrk="1" hangingPunct="1"/>
              <a:t>7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7482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6D423CBA-64E0-4FCD-A203-4975FE4CF5FA}" type="slidenum">
              <a:rPr lang="tr-TR" altLang="en-US"/>
              <a:pPr eaLnBrk="1" hangingPunct="1"/>
              <a:t>8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28065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CC94E57A-08B5-4FF6-A464-B92895EDB2B7}" type="slidenum">
              <a:rPr lang="tr-TR" altLang="en-US"/>
              <a:pPr eaLnBrk="1" hangingPunct="1"/>
              <a:t>9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46019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fld id="{8EEBA1A3-E0F1-4125-A696-EF9CBC771AD4}" type="slidenum">
              <a:rPr lang="tr-TR" altLang="en-US"/>
              <a:pPr eaLnBrk="1" hangingPunct="1"/>
              <a:t>10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9720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Serbest Form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12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6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38250-63FE-41FF-B590-0EC7050A4DF5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3984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42314-E2F7-4307-8CDA-D2DC676CD58E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02626738"/>
      </p:ext>
    </p:extLst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8CCA4-8466-419B-9766-5D6C0A22C217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116731778"/>
      </p:ext>
    </p:extLst>
  </p:cSld>
  <p:clrMapOvr>
    <a:masterClrMapping/>
  </p:clrMapOvr>
  <p:transition spd="slow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6E4EA-0C16-46F6-9394-4CEC575A1C56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53503967"/>
      </p:ext>
    </p:extLst>
  </p:cSld>
  <p:clrMapOvr>
    <a:masterClrMapping/>
  </p:clrMapOvr>
  <p:transition spd="slow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8226D-32E9-4204-86D2-00CA37B34680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422766208"/>
      </p:ext>
    </p:extLst>
  </p:cSld>
  <p:clrMapOvr>
    <a:masterClrMapping/>
  </p:clrMapOvr>
  <p:transition spd="slow"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A2056-C942-4A2E-B1ED-FB521887ED45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88311877"/>
      </p:ext>
    </p:extLst>
  </p:cSld>
  <p:clrMapOvr>
    <a:masterClrMapping/>
  </p:clrMapOvr>
  <p:transition spd="slow"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0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5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3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51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CBEF2-E6D9-48E5-9F6D-41EB6B2F7ED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473273837"/>
      </p:ext>
    </p:extLst>
  </p:cSld>
  <p:clrMapOvr>
    <a:masterClrMapping/>
  </p:clrMapOvr>
  <p:transition spd="slow">
    <p:pull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66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64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50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11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15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7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30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12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93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Serbest Form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12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DCF7C-1D92-47A2-8F3E-435086B22E77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70620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67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6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29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1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31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47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05.04.2022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6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66F91-E0E7-46A3-ADE0-7C8903EDB03D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044762580"/>
      </p:ext>
    </p:extLst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D391D-C7B8-413F-95D1-72BB077830A0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637426710"/>
      </p:ext>
    </p:extLst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76AFE-E0A2-411F-9915-5081E22537D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69259210"/>
      </p:ext>
    </p:extLst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53A15-9A53-4710-9354-9D78DEEC8F93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91361458"/>
      </p:ext>
    </p:extLst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537E8660-A57B-45BC-959A-07986CD78B75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3536582"/>
      </p:ext>
    </p:extLst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16700-C079-4467-A4F0-A4BD6609199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06695680"/>
      </p:ext>
    </p:extLst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  <a:endParaRPr lang="en-US" alt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780F0046-1AF4-400D-A127-532DFF242E78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58" r:id="rId2"/>
    <p:sldLayoutId id="2147483868" r:id="rId3"/>
    <p:sldLayoutId id="2147483859" r:id="rId4"/>
    <p:sldLayoutId id="2147483869" r:id="rId5"/>
    <p:sldLayoutId id="2147483860" r:id="rId6"/>
    <p:sldLayoutId id="2147483861" r:id="rId7"/>
    <p:sldLayoutId id="2147483870" r:id="rId8"/>
    <p:sldLayoutId id="2147483871" r:id="rId9"/>
    <p:sldLayoutId id="2147483862" r:id="rId10"/>
    <p:sldLayoutId id="2147483863" r:id="rId11"/>
    <p:sldLayoutId id="2147483864" r:id="rId12"/>
    <p:sldLayoutId id="2147483865" r:id="rId13"/>
    <p:sldLayoutId id="2147483866" r:id="rId14"/>
  </p:sldLayoutIdLst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05.04.2022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56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993A8E-7A28-4856-9CEB-BD838B5B80FB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05.04.2022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073974A-1A38-4958-8EDE-884A3E1D3872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97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cevreorman.gov.tr/images1/baca1.jpg&amp;imgrefurl=http://www.cevreorman.gov.tr/hava_01.htm&amp;h=185&amp;w=188&amp;sz=6&amp;hl=tr&amp;start=10&amp;tbnid=DFDqO2lgeLn0sM:&amp;tbnh=100&amp;tbnw=102&amp;prev=/images?q=%C3%A7evre+kirlili%C4%9Fi&amp;svnum=10&amp;hl=t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arcaajans.com/genel_images/sigara-1.jpg&amp;imgrefurl=http://www.arcaajans.com/arca.asp?yer=haber&amp;sec_id=6878&amp;h=300&amp;w=215&amp;sz=17&amp;hl=tr&amp;start=1&amp;tbnid=t4kmsAAI4gpwOM:&amp;tbnh=116&amp;tbnw=83&amp;prev=/images?q=sigara&amp;svnum=10&amp;hl=t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images.google.com.tr/imgres?imgurl=http://i1.trekearth.com/photos/22181/kebap01.jpg&amp;imgrefurl=http://www.trekearth.com/gallery/Middle_East/Turkey/photo371309.htm&amp;h=513&amp;w=770&amp;sz=125&amp;hl=tr&amp;start=13&amp;tbnid=MdUr2JzYV2jSvM:&amp;tbnh=95&amp;tbnw=142&amp;prev=/images?q=kebap&amp;svnum=10&amp;hl=tr&amp;sa=G" TargetMode="External"/><Relationship Id="rId7" Type="http://schemas.openxmlformats.org/officeDocument/2006/relationships/hyperlink" Target="http://images.google.com.tr/imgres?imgurl=http://www.formdakal.com/images/photo_patates.jpg&amp;imgrefurl=http://www.formdakal.com/sizeozel/saglikli_yasam.asp&amp;h=152&amp;w=170&amp;sz=11&amp;hl=tr&amp;start=1&amp;tbnid=K2bmY11O4fpysM:&amp;tbnh=89&amp;tbnw=99&amp;prev=/images?q=patates+k%C4%B1zartmas%C4%B1&amp;svnum=10&amp;hl=t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m.tr/imgres?imgurl=http://www.learningpracticalturkish.com/adana-kebap.jpg&amp;imgrefurl=http://www.learningpracticalturkish.com/regional-foods--intro-and-adana.html&amp;h=804&amp;w=1050&amp;sz=88&amp;hl=tr&amp;start=3&amp;tbnid=z1vmSbtwyy1aTM:&amp;tbnh=115&amp;tbnw=150&amp;prev=/images?q=kebap&amp;svnum=10&amp;hl=tr&amp;sa=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images.google.com.tr/imgres?imgurl=http://www.streetcow.com/hamburger.jpg&amp;imgrefurl=http://www.streetcow.com/peta_friendly.htm&amp;h=863&amp;w=1040&amp;sz=37&amp;hl=tr&amp;start=17&amp;tbnid=vldTea5QbQwtcM:&amp;tbnh=124&amp;tbnw=150&amp;prev=/images?q=hamburger&amp;svnum=10&amp;hl=t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162.129.70.33/images/superficial_spreading_melanoma_1_060601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dunyaonline.com/27274.as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ikso.net/~dew/pic/grandpa1.jpg&amp;imgrefurl=http://www.ikso.net/~dew/pic/pics_grandpa.php&amp;h=485&amp;w=333&amp;sz=38&amp;hl=tr&amp;start=30&amp;tbnid=JNCg0L3p-9zBNM:&amp;tbnh=129&amp;tbnw=89&amp;prev=/images?q=grandfather&amp;start=20&amp;ndsp=20&amp;svnum=10&amp;hl=tr&amp;sa=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myconect.blog.mongenie.com/doc/blog/user/9048/59615.jpg&amp;imgrefurl=http://myconect.blog.mongenie.com/&amp;h=301&amp;w=280&amp;sz=66&amp;hl=tr&amp;start=82&amp;tbnid=hey68UG72wGmpM:&amp;tbnh=116&amp;tbnw=108&amp;prev=/images?q=cancer+meme&amp;start=80&amp;ndsp=20&amp;svnum=10&amp;hl=tr&amp;sa=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kapak sayfası.jpg"/>
          <p:cNvPicPr>
            <a:picLocks noChangeAspect="1"/>
          </p:cNvPicPr>
          <p:nvPr/>
        </p:nvPicPr>
        <p:blipFill>
          <a:blip r:embed="rId2" cstate="print"/>
          <a:srcRect l="40549" t="17800" r="40551" b="8001"/>
          <a:stretch>
            <a:fillRect/>
          </a:stretch>
        </p:blipFill>
        <p:spPr>
          <a:xfrm>
            <a:off x="-36512" y="0"/>
            <a:ext cx="3024336" cy="6858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987824" y="2708920"/>
            <a:ext cx="61561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İstanbul Milli Eğitim Müdürlüğü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İŞYERİ SAĞLIK VE GÜVENLİK BİRİMİ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7590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>
                <a:solidFill>
                  <a:srgbClr val="00B0F0"/>
                </a:solidFill>
              </a:rPr>
              <a:t>DEĞİŞTİRİLEBİLİR NEDENLER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ÇEVRESEL ETKENLER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ZARARLI ALIŞKANLIKLAR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BESLENME ALIŞKANLIKLARI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ENFEKSİYÖZ AJANLAR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KİMYASAL KARSİNOJENLER</a:t>
            </a:r>
          </a:p>
          <a:p>
            <a:pPr eaLnBrk="1" hangingPunct="1"/>
            <a:endParaRPr lang="tr-TR" altLang="en-US"/>
          </a:p>
        </p:txBody>
      </p:sp>
    </p:spTree>
  </p:cSld>
  <p:clrMapOvr>
    <a:masterClrMapping/>
  </p:clrMapOvr>
  <p:transition spd="slow"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384300"/>
          </a:xfrm>
        </p:spPr>
        <p:txBody>
          <a:bodyPr/>
          <a:lstStyle/>
          <a:p>
            <a:pPr eaLnBrk="1" hangingPunct="1"/>
            <a:r>
              <a:rPr lang="tr-TR" altLang="en-US">
                <a:solidFill>
                  <a:srgbClr val="00B0F0"/>
                </a:solidFill>
              </a:rPr>
              <a:t>ÇEVRESEL FAKTÖRLERLER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Güneşin zararlı etkileri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Coğrafi özellikler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Hava kirliliği</a:t>
            </a:r>
          </a:p>
          <a:p>
            <a:pPr eaLnBrk="1" hangingPunct="1"/>
            <a:endParaRPr lang="tr-TR" altLang="en-US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tr-TR" altLang="en-US">
              <a:solidFill>
                <a:srgbClr val="FFFF00"/>
              </a:solidFill>
            </a:endParaRPr>
          </a:p>
        </p:txBody>
      </p:sp>
      <p:pic>
        <p:nvPicPr>
          <p:cNvPr id="16388" name="Picture 7" descr="baca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305300"/>
            <a:ext cx="260508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imageMag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0263"/>
            <a:ext cx="29559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7467600" cy="1143000"/>
          </a:xfrm>
        </p:spPr>
        <p:txBody>
          <a:bodyPr/>
          <a:lstStyle/>
          <a:p>
            <a:pPr eaLnBrk="1" hangingPunct="1"/>
            <a:r>
              <a:rPr lang="tr-TR" altLang="en-US">
                <a:solidFill>
                  <a:srgbClr val="00B0F0"/>
                </a:solidFill>
              </a:rPr>
              <a:t>ZARARLI ALIŞKANLIKLAR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643063"/>
            <a:ext cx="7467600" cy="4525962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Sigara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Alkol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Sağlıksız cinsel yaşantı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Kötü beslenme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Uyuşturucu bağımlılığı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Hareketsiz Yaşam</a:t>
            </a:r>
          </a:p>
        </p:txBody>
      </p:sp>
      <p:pic>
        <p:nvPicPr>
          <p:cNvPr id="17412" name="Picture 5" descr="sigara-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429000"/>
            <a:ext cx="17510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>
                <a:solidFill>
                  <a:srgbClr val="00B0F0"/>
                </a:solidFill>
              </a:rPr>
              <a:t>BESLENME ALIŞKANLIKLARI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8229600" cy="4114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Aldığımız gıdalarda kanser oluşumunda etkilidir.Yağlı yiyecekler ,fazla protein, aşırı et tüketimi, kimyasal katkı maddesi içeren gıdaları fazla tüketmek.</a:t>
            </a:r>
          </a:p>
        </p:txBody>
      </p:sp>
      <p:pic>
        <p:nvPicPr>
          <p:cNvPr id="18436" name="Picture 5" descr="kebap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929188"/>
            <a:ext cx="223361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adana-keba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0161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photo_patate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4929188"/>
            <a:ext cx="1798637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hamburger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29000"/>
            <a:ext cx="194468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5300" dirty="0">
                <a:solidFill>
                  <a:srgbClr val="00B0F0"/>
                </a:solidFill>
              </a:rPr>
              <a:t>ENFEKSİYÖZ AJANLAR</a:t>
            </a:r>
            <a:r>
              <a:rPr lang="tr-TR" sz="4000" dirty="0"/>
              <a:t/>
            </a:r>
            <a:br>
              <a:rPr lang="tr-TR" sz="4000" dirty="0"/>
            </a:br>
            <a:endParaRPr lang="tr-TR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435975" cy="4114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Helicobacter Pylori Mide Kanseri riskini,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Hepatit C Virüsü Karaciğer kanseri riskini,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Ebstein-Barr Virus  lenf kanseri riskini,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Papilloma Virüsü Serviks Kanseri Riskini,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altLang="en-US">
              <a:solidFill>
                <a:srgbClr val="FFFF0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en-US">
                <a:solidFill>
                  <a:srgbClr val="FFFF00"/>
                </a:solidFill>
              </a:rPr>
              <a:t>                                           Artırmaktadır.</a:t>
            </a:r>
          </a:p>
          <a:p>
            <a:pPr eaLnBrk="1" hangingPunct="1">
              <a:buFontTx/>
              <a:buNone/>
            </a:pPr>
            <a:endParaRPr lang="tr-TR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>
                <a:solidFill>
                  <a:srgbClr val="00B0F0"/>
                </a:solidFill>
              </a:rPr>
              <a:t>KİMYASAL KARSİNOJENLER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86700" cy="444817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800">
                <a:solidFill>
                  <a:srgbClr val="FFFF00"/>
                </a:solidFill>
              </a:rPr>
              <a:t>Çeşitli mesleklerde çalışan insanların katran ve kömürün yanma ürünleri, benzen,asbest, krom vb.. Maddelerle temaslarının kanser oluşumuna yol açtığı bilinmektedir, </a:t>
            </a:r>
            <a:r>
              <a:rPr lang="tr-TR" altLang="en-US" sz="2800">
                <a:solidFill>
                  <a:srgbClr val="FF0000"/>
                </a:solidFill>
              </a:rPr>
              <a:t>örneğin</a:t>
            </a:r>
            <a:r>
              <a:rPr lang="tr-TR" altLang="en-US" sz="2800">
                <a:solidFill>
                  <a:srgbClr val="FFFF00"/>
                </a:solidFill>
              </a:rPr>
              <a:t> boya sanayinde çalışanlarda mesane kanseri, plastik sanayinde çalışanlarda karaciğer kanserleri sık görülür.</a:t>
            </a:r>
          </a:p>
          <a:p>
            <a:pPr eaLnBrk="1" hangingPunct="1"/>
            <a:endParaRPr lang="tr-TR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E56EBAD-1008-4DAD-B9A6-053DE5B2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FF00"/>
                </a:solidFill>
              </a:rPr>
              <a:t>KANSERDEN 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363E6FC-A151-4F6E-8D82-F5A1914A8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Kanser yapıcı etkenlerden uzak  durmalıyız, çocuklarımızı da uzak   tutmalıyız.</a:t>
            </a:r>
          </a:p>
          <a:p>
            <a:endParaRPr lang="tr-TR" dirty="0"/>
          </a:p>
          <a:p>
            <a:r>
              <a:rPr lang="tr-TR" dirty="0"/>
              <a:t>Dengeli ve doğru beslenmeliyiz.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433857"/>
      </p:ext>
    </p:extLst>
  </p:cSld>
  <p:clrMapOvr>
    <a:masterClrMapping/>
  </p:clrMapOvr>
  <p:transition spd="slow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85AB250-A1D2-44EB-BFBC-F4FAFA15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FF00"/>
                </a:solidFill>
              </a:rPr>
              <a:t>KANSERDEN 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E9D66F33-FD2E-4840-9BC1-0FCD01598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003232" cy="5001419"/>
          </a:xfrm>
        </p:spPr>
        <p:txBody>
          <a:bodyPr/>
          <a:lstStyle/>
          <a:p>
            <a:r>
              <a:rPr lang="tr-TR" dirty="0"/>
              <a:t>Sigara ve tütün kullanmayınız.</a:t>
            </a:r>
          </a:p>
          <a:p>
            <a:endParaRPr lang="tr-TR" dirty="0"/>
          </a:p>
          <a:p>
            <a:r>
              <a:rPr lang="tr-TR" dirty="0"/>
              <a:t>Sigara kullanılan yerlerde  bulunmayınız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A8EB9DC3-A39D-42E0-9BA2-48796BD0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16" y="2780928"/>
            <a:ext cx="7084279" cy="3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16502"/>
      </p:ext>
    </p:extLst>
  </p:cSld>
  <p:clrMapOvr>
    <a:masterClrMapping/>
  </p:clrMapOvr>
  <p:transition spd="slow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D0100B8-2446-4CA7-A408-AFBE35CB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FF00"/>
                </a:solidFill>
              </a:rPr>
              <a:t>KANSERDEN 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390751F-5E7F-455D-A624-DC57DD5E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tr-TR" dirty="0"/>
              <a:t>Düzenli egzersiz yapmalıyız, çocuklarımızın fiziksel aktivitelerini  desteklemeliyiz.</a:t>
            </a:r>
          </a:p>
          <a:p>
            <a:pPr marL="36512" indent="0">
              <a:buNone/>
            </a:pPr>
            <a:endParaRPr lang="tr-TR" dirty="0"/>
          </a:p>
          <a:p>
            <a:endParaRPr lang="tr-TR" dirty="0"/>
          </a:p>
          <a:p>
            <a:r>
              <a:rPr lang="tr-TR" dirty="0"/>
              <a:t>İdeal kilomuzu korumalıyız.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347612E8-7477-4AAC-8752-1874AFFA4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338825"/>
            <a:ext cx="2431709" cy="258739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93A4387B-9B2C-4341-9A5D-BBA9C964A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360411"/>
            <a:ext cx="3064395" cy="19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67506"/>
      </p:ext>
    </p:extLst>
  </p:cSld>
  <p:clrMapOvr>
    <a:masterClrMapping/>
  </p:clrMapOvr>
  <p:transition spd="slow"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FA7385C-F35A-4B82-A3C9-5808291D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FF00"/>
                </a:solidFill>
              </a:rPr>
              <a:t>KANSERDEN 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6C4FA6B-9AC4-49CD-8E03-A0FE3B67B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Hava ve çevre kirliliğine neden olan</a:t>
            </a:r>
          </a:p>
          <a:p>
            <a:pPr marL="36512" indent="0">
              <a:buNone/>
            </a:pPr>
            <a:r>
              <a:rPr lang="tr-TR" dirty="0"/>
              <a:t>    sanayi tesislerinden uzak durunuz.</a:t>
            </a:r>
          </a:p>
          <a:p>
            <a:endParaRPr lang="tr-TR" dirty="0"/>
          </a:p>
          <a:p>
            <a:r>
              <a:rPr lang="tr-TR" dirty="0"/>
              <a:t>Hem kendimiz hem </a:t>
            </a:r>
            <a:r>
              <a:rPr lang="tr-TR" dirty="0" err="1"/>
              <a:t>deçocuklarımızın</a:t>
            </a:r>
            <a:endParaRPr lang="tr-TR" dirty="0"/>
          </a:p>
          <a:p>
            <a:pPr marL="36512" indent="0">
              <a:buNone/>
            </a:pPr>
            <a:r>
              <a:rPr lang="tr-TR" dirty="0"/>
              <a:t>   geleceği için çevremizi korumalıyız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7386461"/>
      </p:ext>
    </p:extLst>
  </p:cSld>
  <p:clrMapOvr>
    <a:masterClrMapping/>
  </p:clrMapOvr>
  <p:transition spd="slow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480048" cy="1752600"/>
          </a:xfrm>
        </p:spPr>
        <p:txBody>
          <a:bodyPr>
            <a:noAutofit/>
          </a:bodyPr>
          <a:lstStyle/>
          <a:p>
            <a:r>
              <a:rPr lang="tr-TR" sz="6000" dirty="0"/>
              <a:t>KANSER VE KORUNMA YOLLARI</a:t>
            </a:r>
          </a:p>
        </p:txBody>
      </p:sp>
    </p:spTree>
  </p:cSld>
  <p:clrMapOvr>
    <a:masterClrMapping/>
  </p:clrMapOvr>
  <p:transition spd="slow">
    <p:pull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F0113AF-4727-42BF-99C4-F2261913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FF00"/>
                </a:solidFill>
              </a:rPr>
              <a:t>KANSERDEN 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8BC72C6-D865-4DA5-8225-C28BEDEF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5141168"/>
          </a:xfrm>
        </p:spPr>
        <p:txBody>
          <a:bodyPr/>
          <a:lstStyle/>
          <a:p>
            <a:r>
              <a:rPr lang="tr-TR" dirty="0"/>
              <a:t>Gerekmedikçe röntgen filmi çektirmeyiniz.</a:t>
            </a:r>
          </a:p>
          <a:p>
            <a:pPr marL="36512" indent="0">
              <a:buNone/>
            </a:pPr>
            <a:endParaRPr lang="tr-TR" dirty="0"/>
          </a:p>
          <a:p>
            <a:pPr marL="36512" indent="0">
              <a:buNone/>
            </a:pPr>
            <a:endParaRPr lang="tr-TR" dirty="0"/>
          </a:p>
          <a:p>
            <a:r>
              <a:rPr lang="tr-TR" dirty="0"/>
              <a:t>Cep telefonunun radyasyon  etkisinden kendimizi ve  çocuklarımızı korumalıyız.</a:t>
            </a:r>
          </a:p>
          <a:p>
            <a:pPr marL="36512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1F772571-9D77-44DB-8156-024426FA0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379767"/>
            <a:ext cx="2213040" cy="24508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40B2F1BA-8E49-44B5-B624-1C96E6F39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1" y="4417405"/>
            <a:ext cx="2213040" cy="16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70097"/>
      </p:ext>
    </p:extLst>
  </p:cSld>
  <p:clrMapOvr>
    <a:masterClrMapping/>
  </p:clrMapOvr>
  <p:transition spd="slow">
    <p:pull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0AB09D7-E41D-45C0-895C-CA301BBA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1498178"/>
          </a:xfrm>
        </p:spPr>
        <p:txBody>
          <a:bodyPr/>
          <a:lstStyle/>
          <a:p>
            <a:r>
              <a:rPr lang="tr-TR" sz="3200" dirty="0">
                <a:solidFill>
                  <a:srgbClr val="FF66FF"/>
                </a:solidFill>
              </a:rPr>
              <a:t>TARAMALAR  KANSERİ ÖNLER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="" xmlns:a16="http://schemas.microsoft.com/office/drawing/2014/main" id="{2C9472EA-8E65-467B-A832-17D7DB4CC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087" y="1600200"/>
            <a:ext cx="8211192" cy="4983162"/>
          </a:xfrm>
        </p:spPr>
      </p:pic>
    </p:spTree>
    <p:extLst>
      <p:ext uri="{BB962C8B-B14F-4D97-AF65-F5344CB8AC3E}">
        <p14:creationId xmlns:p14="http://schemas.microsoft.com/office/powerpoint/2010/main" val="2314568688"/>
      </p:ext>
    </p:extLst>
  </p:cSld>
  <p:clrMapOvr>
    <a:masterClrMapping/>
  </p:clrMapOvr>
  <p:transition spd="slow"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>
                <a:solidFill>
                  <a:srgbClr val="00B0F0"/>
                </a:solidFill>
              </a:rPr>
              <a:t>KANSERİN BELİRTİLERİ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400">
                <a:solidFill>
                  <a:srgbClr val="FFFF00"/>
                </a:solidFill>
              </a:rPr>
              <a:t>VÜCUDUN HER HANGİ  BİR BÖLGESİNDE ŞİŞLİK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400">
                <a:solidFill>
                  <a:srgbClr val="FFFF00"/>
                </a:solidFill>
              </a:rPr>
              <a:t>İYİLEŞMEYEN YARA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400">
                <a:solidFill>
                  <a:srgbClr val="FFFF00"/>
                </a:solidFill>
              </a:rPr>
              <a:t>BEN VE SİĞİLLERDE ANİ BÜYÜME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400">
                <a:solidFill>
                  <a:srgbClr val="FFFF00"/>
                </a:solidFill>
              </a:rPr>
              <a:t>OLAĞAN DIŞI KANAMA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400">
                <a:solidFill>
                  <a:srgbClr val="FFFF00"/>
                </a:solidFill>
              </a:rPr>
              <a:t>YUTMA GÜÇLÜĞÜ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400">
                <a:solidFill>
                  <a:srgbClr val="FFFF00"/>
                </a:solidFill>
              </a:rPr>
              <a:t>SÜREKLİ ÖKSÜRÜK VE SES KISIKLIĞI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400">
                <a:solidFill>
                  <a:srgbClr val="FFFF00"/>
                </a:solidFill>
              </a:rPr>
              <a:t>DÖNEMLER HALİNDE İSHAL – KABIZLIK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400">
                <a:solidFill>
                  <a:srgbClr val="FFFF00"/>
                </a:solidFill>
              </a:rPr>
              <a:t>İŞTAHSIZLIK VE KİLO KAYBI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2400">
                <a:solidFill>
                  <a:srgbClr val="FFFF00"/>
                </a:solidFill>
              </a:rPr>
              <a:t>VÜCUDUN HERHANGİ BİR YERİNDEN GELEN   AKINTILAR</a:t>
            </a:r>
          </a:p>
        </p:txBody>
      </p:sp>
    </p:spTree>
  </p:cSld>
  <p:clrMapOvr>
    <a:masterClrMapping/>
  </p:clrMapOvr>
  <p:transition spd="slow">
    <p:pull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8"/>
            <a:ext cx="7772400" cy="4114800"/>
          </a:xfrm>
        </p:spPr>
        <p:txBody>
          <a:bodyPr/>
          <a:lstStyle/>
          <a:p>
            <a:pPr algn="ctr"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tr-TR" altLang="en-US" sz="4000">
                <a:solidFill>
                  <a:srgbClr val="00B0F0"/>
                </a:solidFill>
              </a:rPr>
              <a:t>KENDİNİZDE  VE CEVRENİZDEKİ  KİŞİLERİN  BUNLAR GİBİ  VEYA  BUNLARA BENZER ŞİKAYETLERİ VARSA EN YAKIN BİR DOKTORA  BAŞVURUNUZ..</a:t>
            </a:r>
          </a:p>
        </p:txBody>
      </p:sp>
    </p:spTree>
  </p:cSld>
  <p:clrMapOvr>
    <a:masterClrMapping/>
  </p:clrMapOvr>
  <p:transition spd="slow">
    <p:pull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384300"/>
          </a:xfrm>
        </p:spPr>
        <p:txBody>
          <a:bodyPr/>
          <a:lstStyle/>
          <a:p>
            <a:pPr eaLnBrk="1" hangingPunct="1"/>
            <a:r>
              <a:rPr lang="tr-TR" altLang="en-US">
                <a:solidFill>
                  <a:srgbClr val="00B0F0"/>
                </a:solidFill>
              </a:rPr>
              <a:t>KANSERDE  ERKEN TANI;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Tedaviyi  Kolaylaştırır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Tedavi  Giderlerini  Azaltır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Doku ve Organ  Kaybını Önler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Sakatlık  Bırakmaz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Hayat  Kurtarır</a:t>
            </a:r>
          </a:p>
        </p:txBody>
      </p:sp>
    </p:spTree>
  </p:cSld>
  <p:clrMapOvr>
    <a:masterClrMapping/>
  </p:clrMapOvr>
  <p:transition spd="slow">
    <p:pull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4000">
                <a:solidFill>
                  <a:srgbClr val="00B0F0"/>
                </a:solidFill>
              </a:rPr>
              <a:t>ERKEN TANIYLA TESPİT EDİLEBİLİRKANSERLER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06600"/>
            <a:ext cx="7772400" cy="408781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Meme  Kanseri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Serviks  Kanseri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Prostat Kanseri  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Kolorektal Kanserler</a:t>
            </a:r>
            <a:r>
              <a:rPr lang="tr-TR" altLang="en-US"/>
              <a:t> </a:t>
            </a:r>
          </a:p>
        </p:txBody>
      </p:sp>
      <p:pic>
        <p:nvPicPr>
          <p:cNvPr id="24580" name="Picture 13" descr="hyt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133600"/>
            <a:ext cx="3436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y02">
            <a:hlinkClick r:id="rId3" tooltip="büyük hali için tıklayınız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24479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>
                <a:solidFill>
                  <a:srgbClr val="00B0F0"/>
                </a:solidFill>
              </a:rPr>
              <a:t>SİGARA VE KANSER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Sigara Dumanında vücudumuza zararlı 4000 madde Bulunur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Gelişmiş Ülkelerdeki Tüm Kanser Ölümlerinin %30’u Sigaradan Kaynaklanmaktadır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Tütün Kullanımının Bugün Önlenmesi  2050 Yılına Kadar 150 Milyon Erken Ölümü Engelleyecektir.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eaLnBrk="1" hangingPunct="1"/>
            <a:r>
              <a:rPr lang="tr-TR" altLang="en-US">
                <a:solidFill>
                  <a:srgbClr val="00B0F0"/>
                </a:solidFill>
              </a:rPr>
              <a:t>BESLENME VE KANSER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Kanser riskini azaltmanın  en önemli etkenlerinden biri diyetimize dikkat etmektir.</a:t>
            </a:r>
          </a:p>
          <a:p>
            <a:pPr eaLnBrk="1" hangingPunct="1">
              <a:buClr>
                <a:srgbClr val="FFFF00"/>
              </a:buClr>
              <a:buFont typeface="Wingdings 2" panose="05020102010507070707" pitchFamily="18" charset="2"/>
              <a:buNone/>
            </a:pPr>
            <a:endParaRPr lang="tr-TR" altLang="en-US">
              <a:solidFill>
                <a:srgbClr val="FFFF00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Tüm dünyada kanserlerin % 70 inin beslenme ve diyet kaynaklı olduğu düşünülmektedir.</a:t>
            </a:r>
          </a:p>
        </p:txBody>
      </p:sp>
    </p:spTree>
  </p:cSld>
  <p:clrMapOvr>
    <a:masterClrMapping/>
  </p:clrMapOvr>
  <p:transition spd="slow">
    <p:pull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685800" y="1981200"/>
            <a:ext cx="7672388" cy="280511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tr-TR" altLang="en-US" sz="4400">
                <a:solidFill>
                  <a:srgbClr val="00B0F0"/>
                </a:solidFill>
              </a:rPr>
              <a:t>BESLENMENİN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tr-TR" altLang="en-US" sz="4400">
                <a:solidFill>
                  <a:srgbClr val="00B0F0"/>
                </a:solidFill>
              </a:rPr>
              <a:t> KANSER OLUŞUMUNDAKİ ROLÜ</a:t>
            </a:r>
          </a:p>
        </p:txBody>
      </p:sp>
    </p:spTree>
  </p:cSld>
  <p:clrMapOvr>
    <a:masterClrMapping/>
  </p:clrMapOvr>
  <p:transition spd="slow"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075613" cy="5976938"/>
          </a:xfrm>
        </p:spPr>
        <p:txBody>
          <a:bodyPr/>
          <a:lstStyle/>
          <a:p>
            <a:pPr marL="457200" indent="-457200" algn="ctr" eaLnBrk="1" hangingPunct="1">
              <a:buFont typeface="Wingdings" panose="05000000000000000000" pitchFamily="2" charset="2"/>
              <a:buNone/>
            </a:pPr>
            <a:r>
              <a:rPr lang="tr-TR" altLang="en-US" sz="3700" b="1">
                <a:solidFill>
                  <a:srgbClr val="9900CC"/>
                </a:solidFill>
                <a:latin typeface="Comic Sans MS" panose="030F0702030302020204" pitchFamily="66" charset="0"/>
              </a:rPr>
              <a:t>1) Besinlerde Üreyen Küf ve Toksinler:</a:t>
            </a:r>
          </a:p>
          <a:p>
            <a:pPr marL="457200" indent="-457200" eaLnBrk="1" hangingPunct="1">
              <a:buFont typeface="Wingdings 2" panose="05020102010507070707" pitchFamily="18" charset="2"/>
              <a:buNone/>
            </a:pPr>
            <a:endParaRPr lang="tr-TR" altLang="en-US" sz="3100">
              <a:latin typeface="Comic Sans MS" panose="030F0702030302020204" pitchFamily="66" charset="0"/>
            </a:endParaRPr>
          </a:p>
          <a:p>
            <a:pPr marL="457200" indent="-457200" eaLnBrk="1" hangingPunct="1"/>
            <a:r>
              <a:rPr lang="tr-TR" altLang="en-US" sz="3100">
                <a:latin typeface="Comic Sans MS" panose="030F0702030302020204" pitchFamily="66" charset="0"/>
              </a:rPr>
              <a:t>Küflerin oluşturduğu mikotoksinler kanser oluşumuna neden olmaktadır. </a:t>
            </a:r>
            <a:r>
              <a:rPr lang="tr-TR" altLang="en-US" sz="3100">
                <a:solidFill>
                  <a:srgbClr val="7030A0"/>
                </a:solidFill>
                <a:latin typeface="Comic Sans MS" panose="030F0702030302020204" pitchFamily="66" charset="0"/>
              </a:rPr>
              <a:t>Örneğin; </a:t>
            </a:r>
            <a:r>
              <a:rPr lang="tr-TR" altLang="en-US" sz="3100">
                <a:latin typeface="Comic Sans MS" panose="030F0702030302020204" pitchFamily="66" charset="0"/>
              </a:rPr>
              <a:t>küflerin en çok yemek borusu ve karaciğer kanserine neden olduğu bilinmektedir.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tr-TR" altLang="en-US" sz="3100">
              <a:latin typeface="Comic Sans MS" panose="030F0702030302020204" pitchFamily="66" charset="0"/>
            </a:endParaRPr>
          </a:p>
          <a:p>
            <a:pPr marL="457200" indent="-457200" eaLnBrk="1" hangingPunct="1"/>
            <a:endParaRPr lang="tr-TR" altLang="en-US" sz="180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785813"/>
            <a:ext cx="8424863" cy="4248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en-US"/>
              <a:t>	 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Anormal  hücrelerin kontrolsüz olarak çoğalmaları  ve yayılması sonucu meydana gelen bir hastalıktır.Başka bir değişle vücutta meydana gelen kötü huylu tümörlerdir.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2195513" y="476250"/>
            <a:ext cx="48244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tr-TR" altLang="en-US" sz="4400" b="1">
                <a:solidFill>
                  <a:srgbClr val="00B0F0"/>
                </a:solidFill>
                <a:latin typeface="Arial" panose="020B0604020202020204" pitchFamily="34" charset="0"/>
              </a:rPr>
              <a:t>KANSER NEDİR?</a:t>
            </a:r>
          </a:p>
        </p:txBody>
      </p:sp>
      <p:pic>
        <p:nvPicPr>
          <p:cNvPr id="8196" name="Picture 7" descr="fig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643188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breast%20cancer%20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429000"/>
            <a:ext cx="2428875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60350"/>
            <a:ext cx="7772400" cy="698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4000" b="1" dirty="0">
                <a:solidFill>
                  <a:srgbClr val="9900CC"/>
                </a:solidFill>
                <a:latin typeface="Comic Sans MS" panose="030F0702030302020204" pitchFamily="66" charset="0"/>
              </a:rPr>
              <a:t>2) Besinlerdeki Doğal Kanserojenler: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3600" b="1" dirty="0">
                <a:latin typeface="Comic Sans MS" panose="030F0702030302020204" pitchFamily="66" charset="0"/>
              </a:rPr>
              <a:t> </a:t>
            </a:r>
            <a:r>
              <a:rPr lang="tr-TR" altLang="en-US" dirty="0">
                <a:solidFill>
                  <a:srgbClr val="00FF00"/>
                </a:solidFill>
                <a:latin typeface="Comic Sans MS" panose="030F0702030302020204" pitchFamily="66" charset="0"/>
              </a:rPr>
              <a:t>Nitrat ve </a:t>
            </a:r>
            <a:r>
              <a:rPr lang="tr-TR" altLang="en-US" dirty="0" err="1">
                <a:solidFill>
                  <a:srgbClr val="00FF00"/>
                </a:solidFill>
                <a:latin typeface="Comic Sans MS" panose="030F0702030302020204" pitchFamily="66" charset="0"/>
              </a:rPr>
              <a:t>nitritler</a:t>
            </a:r>
            <a:r>
              <a:rPr lang="tr-TR" altLang="en-US" dirty="0">
                <a:solidFill>
                  <a:srgbClr val="00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dirty="0">
                <a:latin typeface="Comic Sans MS" panose="030F0702030302020204" pitchFamily="66" charset="0"/>
              </a:rPr>
              <a:t>besinlerde ve sularda bulunan maddelerdir. </a:t>
            </a:r>
            <a:r>
              <a:rPr lang="tr-TR" altLang="en-US" dirty="0" err="1">
                <a:latin typeface="Comic Sans MS" panose="030F0702030302020204" pitchFamily="66" charset="0"/>
              </a:rPr>
              <a:t>Nitritler</a:t>
            </a:r>
            <a:r>
              <a:rPr lang="tr-TR" altLang="en-US" dirty="0">
                <a:latin typeface="Comic Sans MS" panose="030F0702030302020204" pitchFamily="66" charset="0"/>
              </a:rPr>
              <a:t> bölgenin özelliğine göre sularda fazla miktarda bulunabilir.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dirty="0">
                <a:latin typeface="Comic Sans MS" panose="030F0702030302020204" pitchFamily="66" charset="0"/>
              </a:rPr>
              <a:t> Diğer kaynakları ise etlerin korunmasında </a:t>
            </a:r>
            <a:r>
              <a:rPr lang="tr-TR" altLang="en-US" dirty="0" err="1">
                <a:latin typeface="Comic Sans MS" panose="030F0702030302020204" pitchFamily="66" charset="0"/>
              </a:rPr>
              <a:t>kulanılan</a:t>
            </a:r>
            <a:r>
              <a:rPr lang="tr-TR" altLang="en-US" dirty="0">
                <a:latin typeface="Comic Sans MS" panose="030F0702030302020204" pitchFamily="66" charset="0"/>
              </a:rPr>
              <a:t> </a:t>
            </a:r>
            <a:r>
              <a:rPr lang="tr-TR" altLang="en-US" dirty="0" err="1">
                <a:latin typeface="Comic Sans MS" panose="030F0702030302020204" pitchFamily="66" charset="0"/>
              </a:rPr>
              <a:t>nitrit</a:t>
            </a:r>
            <a:r>
              <a:rPr lang="tr-TR" altLang="en-US" dirty="0">
                <a:latin typeface="Comic Sans MS" panose="030F0702030302020204" pitchFamily="66" charset="0"/>
              </a:rPr>
              <a:t> ve nitrat tuzlarıdır.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dirty="0">
                <a:latin typeface="Comic Sans MS" panose="030F0702030302020204" pitchFamily="66" charset="0"/>
              </a:rPr>
              <a:t>Ayrıca fazla tüketilen </a:t>
            </a:r>
            <a:r>
              <a:rPr lang="tr-TR" altLang="en-US" dirty="0">
                <a:solidFill>
                  <a:srgbClr val="00FF00"/>
                </a:solidFill>
                <a:latin typeface="Comic Sans MS" panose="030F0702030302020204" pitchFamily="66" charset="0"/>
              </a:rPr>
              <a:t>tuz </a:t>
            </a:r>
            <a:r>
              <a:rPr lang="tr-TR" altLang="en-US" dirty="0">
                <a:latin typeface="Comic Sans MS" panose="030F0702030302020204" pitchFamily="66" charset="0"/>
              </a:rPr>
              <a:t>da bu tür moleküllerin oluşmasına neden olmaktadır. Sağlıklı bir insanın günlük tuz tüketimi 5-6 gramı geçmemelidir. </a:t>
            </a:r>
          </a:p>
          <a:p>
            <a:pPr eaLnBrk="1" hangingPunct="1">
              <a:lnSpc>
                <a:spcPct val="80000"/>
              </a:lnSpc>
            </a:pPr>
            <a:endParaRPr lang="tr-TR" altLang="en-US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alt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900113" y="549275"/>
            <a:ext cx="786447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tr-TR" altLang="en-US" sz="2800" b="1" dirty="0">
                <a:solidFill>
                  <a:srgbClr val="C20A47"/>
                </a:solidFill>
                <a:latin typeface="Verdana" panose="020B0604030504040204" pitchFamily="34" charset="0"/>
              </a:rPr>
              <a:t>    </a:t>
            </a:r>
            <a:r>
              <a:rPr lang="tr-TR" altLang="en-US" sz="3200" b="1" dirty="0">
                <a:solidFill>
                  <a:srgbClr val="9900CC"/>
                </a:solidFill>
                <a:latin typeface="Comic Sans MS" panose="030F0702030302020204" pitchFamily="66" charset="0"/>
              </a:rPr>
              <a:t>3) Besin İşleme Yöntemleri:</a:t>
            </a:r>
            <a:r>
              <a:rPr lang="tr-TR" altLang="en-US" sz="2400" b="1" dirty="0">
                <a:solidFill>
                  <a:srgbClr val="666666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en-US" sz="2600" dirty="0">
                <a:latin typeface="Comic Sans MS" panose="030F0702030302020204" pitchFamily="66" charset="0"/>
              </a:rPr>
              <a:t>Besinlerin aşırı saflaştırılması posa ve antioksidanların kaybına neden olur. </a:t>
            </a:r>
            <a:r>
              <a:rPr lang="tr-TR" altLang="en-US" sz="2600" dirty="0">
                <a:solidFill>
                  <a:srgbClr val="FF66FF"/>
                </a:solidFill>
                <a:latin typeface="Comic Sans MS" panose="030F0702030302020204" pitchFamily="66" charset="0"/>
              </a:rPr>
              <a:t>Örneğin</a:t>
            </a:r>
            <a:r>
              <a:rPr lang="tr-TR" altLang="en-US" sz="2600" dirty="0">
                <a:latin typeface="Comic Sans MS" panose="030F0702030302020204" pitchFamily="66" charset="0"/>
              </a:rPr>
              <a:t> buğdayın kepeği ve özü alınarak beyaz un haline getirildiğinde, kanserden koruyucu maddelerin %90’ı kaybolur. Tüketilen buğdayda posa azaldığından, bağırsak kanseri riski artar.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tr-TR" altLang="en-US" sz="26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tr-TR" altLang="en-US" sz="2600" dirty="0">
                <a:latin typeface="Comic Sans MS" panose="030F0702030302020204" pitchFamily="66" charset="0"/>
              </a:rPr>
              <a:t>Taze sebze ve meyveler toplandıktan sonra işleme koşullarına bağlı olarak vitamin değerlerinde azalmalar olur.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tr-TR" altLang="en-US" sz="2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izgara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288" y="1412875"/>
            <a:ext cx="2820987" cy="4537075"/>
          </a:xfr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476250"/>
            <a:ext cx="5049838" cy="5543550"/>
          </a:xfrm>
          <a:noFill/>
        </p:spPr>
        <p:txBody>
          <a:bodyPr/>
          <a:lstStyle/>
          <a:p>
            <a:pPr marL="457200" indent="-457200" algn="ctr" eaLnBrk="1" hangingPunct="1">
              <a:buFont typeface="Wingdings" panose="05000000000000000000" pitchFamily="2" charset="2"/>
              <a:buNone/>
            </a:pPr>
            <a:r>
              <a:rPr lang="tr-TR" altLang="en-US" b="1">
                <a:solidFill>
                  <a:srgbClr val="9900CC"/>
                </a:solidFill>
                <a:latin typeface="Comic Sans MS" panose="030F0702030302020204" pitchFamily="66" charset="0"/>
              </a:rPr>
              <a:t>4) Besin Pişirme Yöntemleri: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tr-TR" altLang="en-US" sz="2800" b="1">
                <a:solidFill>
                  <a:srgbClr val="9900CC"/>
                </a:solidFill>
              </a:rPr>
              <a:t> </a:t>
            </a:r>
          </a:p>
          <a:p>
            <a:pPr marL="457200" indent="-457200" eaLnBrk="1" hangingPunct="1"/>
            <a:r>
              <a:rPr lang="tr-TR" altLang="en-US" sz="2800">
                <a:latin typeface="Comic Sans MS" panose="030F0702030302020204" pitchFamily="66" charset="0"/>
              </a:rPr>
              <a:t>Pişirme yöntemleri besinlerin yapılarında bazı değişikliklere neden olur. Yanlış pişirme yöntemleri nedeniyle besinlerde kanserden koruyucu vitamin kaybı ve kanserojenler oluşur.</a:t>
            </a:r>
            <a:r>
              <a:rPr lang="tr-TR" altLang="en-US" sz="2800"/>
              <a:t> 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tr-TR" altLang="en-US" sz="280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3600450" cy="877888"/>
          </a:xfrm>
        </p:spPr>
        <p:txBody>
          <a:bodyPr/>
          <a:lstStyle/>
          <a:p>
            <a:pPr eaLnBrk="1" hangingPunct="1"/>
            <a:r>
              <a:rPr lang="tr-TR" altLang="en-US" sz="4000" b="1">
                <a:solidFill>
                  <a:srgbClr val="9900CC"/>
                </a:solidFill>
                <a:latin typeface="Comic Sans MS" panose="030F0702030302020204" pitchFamily="66" charset="0"/>
              </a:rPr>
              <a:t>5) Şişmanlık: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5638800" cy="4479925"/>
          </a:xfrm>
        </p:spPr>
        <p:txBody>
          <a:bodyPr/>
          <a:lstStyle/>
          <a:p>
            <a:pPr marL="457200" indent="-457200" eaLnBrk="1" hangingPunct="1"/>
            <a:r>
              <a:rPr lang="tr-TR" altLang="en-US" sz="2800">
                <a:latin typeface="Comic Sans MS" panose="030F0702030302020204" pitchFamily="66" charset="0"/>
              </a:rPr>
              <a:t>Şişmanlık kanser çeşitlerinin oluşmasında risk faktörüdür. Şişmanlarda kanserden ölüm oranının zayıflara oranla daha fazla olduğu saptanmıştır. Yapılan bazı çalışmalarda emzirmeyen ve şişman kadınlarda meme kanserinin daha sık görüldüğü bildirilmiştir. </a:t>
            </a:r>
          </a:p>
          <a:p>
            <a:pPr marL="457200" indent="-457200" eaLnBrk="1" hangingPunct="1"/>
            <a:endParaRPr lang="tr-TR" altLang="en-US" sz="2800">
              <a:latin typeface="Comic Sans MS" panose="030F0702030302020204" pitchFamily="66" charset="0"/>
            </a:endParaRPr>
          </a:p>
        </p:txBody>
      </p:sp>
      <p:pic>
        <p:nvPicPr>
          <p:cNvPr id="32772" name="Picture 4" descr="haber7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905000"/>
            <a:ext cx="28638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042988" y="620713"/>
            <a:ext cx="7542212" cy="3265487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tr-TR" altLang="en-US" sz="2400" b="1">
                <a:solidFill>
                  <a:srgbClr val="9900CC"/>
                </a:solidFill>
                <a:latin typeface="Comic Sans MS" panose="030F0702030302020204" pitchFamily="66" charset="0"/>
              </a:rPr>
              <a:t>6</a:t>
            </a:r>
            <a:r>
              <a:rPr lang="tr-TR" altLang="en-US" b="1">
                <a:solidFill>
                  <a:srgbClr val="9900CC"/>
                </a:solidFill>
                <a:latin typeface="Comic Sans MS" panose="030F0702030302020204" pitchFamily="66" charset="0"/>
              </a:rPr>
              <a:t>) Vitamin ve Mineraller:</a:t>
            </a:r>
            <a:r>
              <a:rPr lang="tr-TR" altLang="en-US" sz="2400" b="1">
                <a:latin typeface="Comic Sans MS" panose="030F0702030302020204" pitchFamily="66" charset="0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en-US" sz="2400" b="1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en-US" sz="2800">
                <a:latin typeface="Comic Sans MS" panose="030F0702030302020204" pitchFamily="66" charset="0"/>
              </a:rPr>
              <a:t>     A,C,E vitaminleri ve çinko, kalsiyum, selenyum, iyot ve demir gibi minerallerin yetersizliklerinde de kanser oluşma riski artmaktadır.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en-US" sz="2800">
              <a:latin typeface="Comic Sans MS" panose="030F0702030302020204" pitchFamily="66" charset="0"/>
            </a:endParaRPr>
          </a:p>
        </p:txBody>
      </p:sp>
      <p:pic>
        <p:nvPicPr>
          <p:cNvPr id="33795" name="Picture 3" descr="58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2820988" y="2925763"/>
            <a:ext cx="2589212" cy="1006475"/>
            <a:chOff x="0" y="0"/>
            <a:chExt cx="1631" cy="634"/>
          </a:xfrm>
        </p:grpSpPr>
        <p:sp>
          <p:nvSpPr>
            <p:cNvPr id="3379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631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0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63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r>
                <a:rPr lang="tr-TR" altLang="en-US" sz="3600">
                  <a:latin typeface="Verdana" panose="020B0604030504040204" pitchFamily="34" charset="0"/>
                </a:rPr>
                <a:t> </a:t>
              </a:r>
              <a:r>
                <a:rPr lang="tr-TR" altLang="en-US" sz="2400">
                  <a:latin typeface="Verdana" panose="020B0604030504040204" pitchFamily="34" charset="0"/>
                </a:rPr>
                <a:t>                             </a:t>
              </a:r>
            </a:p>
          </p:txBody>
        </p:sp>
      </p:grpSp>
      <p:pic>
        <p:nvPicPr>
          <p:cNvPr id="33797" name="Picture 7" descr="7533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312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581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2133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68400"/>
          </a:xfrm>
          <a:noFill/>
        </p:spPr>
        <p:txBody>
          <a:bodyPr/>
          <a:lstStyle/>
          <a:p>
            <a:pPr algn="ctr" eaLnBrk="1" hangingPunct="1"/>
            <a:r>
              <a:rPr lang="tr-TR" altLang="en-US" sz="3200" b="1">
                <a:solidFill>
                  <a:srgbClr val="9900CC"/>
                </a:solidFill>
                <a:latin typeface="Comic Sans MS" panose="030F0702030302020204" pitchFamily="66" charset="0"/>
              </a:rPr>
              <a:t>KANSERDEN KORUNMAK İÇİN BESLENME ÖNERİLERİ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7391400" cy="4464050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tr-TR" altLang="en-US" sz="2400">
                <a:latin typeface="Comic Sans MS" panose="030F0702030302020204" pitchFamily="66" charset="0"/>
              </a:rPr>
              <a:t>Yeterli ve dengeli beslenilmelidir.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en-US" sz="2400">
              <a:latin typeface="Comic Sans MS" panose="030F0702030302020204" pitchFamily="66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tr-TR" altLang="en-US" sz="2400">
              <a:latin typeface="Comic Sans MS" panose="030F0702030302020204" pitchFamily="66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en-US" sz="2400">
              <a:latin typeface="Comic Sans MS" panose="030F0702030302020204" pitchFamily="66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400">
                <a:latin typeface="Comic Sans MS" panose="030F0702030302020204" pitchFamily="66" charset="0"/>
              </a:rPr>
              <a:t>                                        İdeal vücut ağırlığı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400">
                <a:latin typeface="Comic Sans MS" panose="030F0702030302020204" pitchFamily="66" charset="0"/>
              </a:rPr>
              <a:t>                                                 korunmalıdır.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tr-TR" altLang="en-US" sz="2400">
              <a:latin typeface="Comic Sans MS" panose="030F0702030302020204" pitchFamily="66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tr-TR" altLang="en-US" sz="2400">
                <a:latin typeface="Comic Sans MS" panose="030F0702030302020204" pitchFamily="66" charset="0"/>
              </a:rPr>
              <a:t>Yağ tüketimi azaltılmalı, yağlı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400">
                <a:latin typeface="Comic Sans MS" panose="030F0702030302020204" pitchFamily="66" charset="0"/>
              </a:rPr>
              <a:t>      etlerden mümkün oldukça uzak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en-US" sz="2400">
                <a:latin typeface="Comic Sans MS" panose="030F0702030302020204" pitchFamily="66" charset="0"/>
              </a:rPr>
              <a:t>      durulmalıdır. 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en-US" sz="2400">
              <a:latin typeface="Comic Sans MS" panose="030F0702030302020204" pitchFamily="66" charset="0"/>
            </a:endParaRPr>
          </a:p>
        </p:txBody>
      </p:sp>
      <p:pic>
        <p:nvPicPr>
          <p:cNvPr id="34820" name="Picture 4" descr="body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1288" y="2201863"/>
            <a:ext cx="2776537" cy="1905000"/>
          </a:xfrm>
          <a:noFill/>
        </p:spPr>
      </p:pic>
      <p:pic>
        <p:nvPicPr>
          <p:cNvPr id="34821" name="Picture 5" descr="salata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0" y="4137025"/>
            <a:ext cx="2511425" cy="1863725"/>
          </a:xfr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gida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765175"/>
            <a:ext cx="3600450" cy="5122863"/>
          </a:xfr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765175"/>
            <a:ext cx="4622800" cy="5543550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>
                <a:latin typeface="Comic Sans MS" pitchFamily="66" charset="0"/>
              </a:rPr>
              <a:t>Günde en az 3-5 porsiyon sebze ve meyve tüketilmelidir.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sz="2800" dirty="0">
              <a:latin typeface="Comic Sans MS" pitchFamily="66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>
                <a:latin typeface="Comic Sans MS" pitchFamily="66" charset="0"/>
              </a:rPr>
              <a:t>Kabuklu yenebilen meyveler kabuğu ile birlikte tüketilmelidir.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sz="2800" dirty="0">
              <a:latin typeface="Comic Sans MS" pitchFamily="66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>
                <a:latin typeface="Comic Sans MS" pitchFamily="66" charset="0"/>
              </a:rPr>
              <a:t>Sebze yemekleri az suda veya kendi suyu ile pişirilmeli ve hemen tüketilmelidir.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990600"/>
            <a:ext cx="5021263" cy="54864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tr-TR" altLang="en-US" sz="2400">
                <a:latin typeface="Comic Sans MS" panose="030F0702030302020204" pitchFamily="66" charset="0"/>
              </a:rPr>
              <a:t>Günde 2 porsiyon kurubaklagil yemekleri tüketilmelidir.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en-US" sz="2400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tr-TR" altLang="en-US" sz="2400">
                <a:latin typeface="Comic Sans MS" panose="030F0702030302020204" pitchFamily="66" charset="0"/>
              </a:rPr>
              <a:t>Kuru baklagillerin ıslama ve haşlama suları dökülmemelidir.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en-US" sz="2400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tr-TR" altLang="en-US" sz="2400">
                <a:latin typeface="Comic Sans MS" panose="030F0702030302020204" pitchFamily="66" charset="0"/>
              </a:rPr>
              <a:t>Besinlerin saklama koşullarına dikkat edilmelidir. 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tr-TR" altLang="en-US" sz="2400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tr-TR" altLang="en-US" sz="2400">
                <a:latin typeface="Comic Sans MS" panose="030F0702030302020204" pitchFamily="66" charset="0"/>
              </a:rPr>
              <a:t>Alkol tüketilmemelidir.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en-US" sz="2400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tr-TR" altLang="en-US" sz="2400">
                <a:latin typeface="Comic Sans MS" panose="030F0702030302020204" pitchFamily="66" charset="0"/>
              </a:rPr>
              <a:t>Hazır satılan yiyeceklerin etiketleri incelenmelidir. 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tr-TR" altLang="en-US" sz="2400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tr-TR" altLang="en-US" sz="2400">
              <a:latin typeface="Comic Sans MS" panose="030F0702030302020204" pitchFamily="66" charset="0"/>
            </a:endParaRPr>
          </a:p>
        </p:txBody>
      </p:sp>
      <p:pic>
        <p:nvPicPr>
          <p:cNvPr id="36867" name="Picture 3" descr="gid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557338"/>
            <a:ext cx="2667000" cy="4608512"/>
          </a:xfr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765175"/>
            <a:ext cx="5715000" cy="5616575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tr-TR" altLang="en-US" sz="2000">
                <a:latin typeface="Comic Sans MS" panose="030F0702030302020204" pitchFamily="66" charset="0"/>
              </a:rPr>
              <a:t>Besinlerin taze ve kendi mutfaklarımızda hazırlanıp,pişirilmiş olanları tercih edilmelidir.</a:t>
            </a:r>
          </a:p>
          <a:p>
            <a:pPr marL="4572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tr-TR" altLang="en-US" sz="2000">
                <a:latin typeface="Comic Sans MS" panose="030F0702030302020204" pitchFamily="66" charset="0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tr-TR" altLang="en-US" sz="2000">
                <a:latin typeface="Comic Sans MS" panose="030F0702030302020204" pitchFamily="66" charset="0"/>
              </a:rPr>
              <a:t>Ekmeğin kepekli olanı tercih edilmelidir. </a:t>
            </a:r>
          </a:p>
          <a:p>
            <a:pPr marL="4572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tr-TR" altLang="en-US" sz="2000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tr-TR" altLang="en-US" sz="2000">
                <a:latin typeface="Comic Sans MS" panose="030F0702030302020204" pitchFamily="66" charset="0"/>
              </a:rPr>
              <a:t>Yiyeceklerin hazırlama ve pişirme aşamasında domates,sarımsak,soğan,nane ve maydanoz gibi besinler bolca ve sıkça kullanılmalıdır. </a:t>
            </a:r>
          </a:p>
          <a:p>
            <a:pPr marL="457200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tr-TR" altLang="en-US" sz="2000"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tr-TR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Haftada 3 gün en az 30 dakika </a:t>
            </a:r>
            <a:r>
              <a:rPr lang="tr-TR" altLang="en-US" sz="2000">
                <a:latin typeface="Comic Sans MS" panose="030F0702030302020204" pitchFamily="66" charset="0"/>
              </a:rPr>
              <a:t>yürüyüş,yüzme,bisiklet,step vb. egzersizler yapılmalı   ve ömür boyu sürdürülmelidir.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en-US" sz="2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296863"/>
            <a:ext cx="7480300" cy="1444625"/>
          </a:xfrm>
        </p:spPr>
        <p:txBody>
          <a:bodyPr/>
          <a:lstStyle/>
          <a:p>
            <a:pPr algn="ctr" eaLnBrk="1" hangingPunct="1"/>
            <a:r>
              <a:rPr lang="tr-TR" altLang="en-US" sz="3200" b="1">
                <a:solidFill>
                  <a:srgbClr val="00B0F0"/>
                </a:solidFill>
              </a:rPr>
              <a:t>KANSERİN ÖNLENMESİNDE 10 TEDBİR: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8974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tr-TR" altLang="en-US" sz="2400"/>
              <a:t>Sigara içmemek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en-US" sz="2400"/>
              <a:t>Alkol almamak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en-US" sz="2400"/>
              <a:t>Yüksek kalorili ve katkı maddesi yüksek yiyeceklere  dikkat etmek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en-US" sz="2400"/>
              <a:t>Kimyasal maddelerden uzak durmak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en-US" sz="2400"/>
              <a:t>Güneş ışığından korunmak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en-US" sz="2400"/>
              <a:t>Gereksiz radyolojik tetkikten kaçınmak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en-US" sz="2400"/>
              <a:t>Gereksiz ilaç kullanımından kaçınmak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en-US" sz="2400"/>
              <a:t>Çalışma ortamındaki toksik maddelerden kaçınmak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en-US" sz="2400"/>
              <a:t>Anne karnındaki bebeği (Fetüsü) ilaç, kimyasal maddeler ve radyasyondan korumak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tr-TR" altLang="en-US" sz="2400"/>
              <a:t>Düzenli egzersiz yapmak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tr-TR" altLang="en-U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229600" cy="25495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altLang="en-US" sz="3600" b="1">
                <a:solidFill>
                  <a:srgbClr val="00B0F0"/>
                </a:solidFill>
              </a:rPr>
              <a:t>KANSERİN NEDENLERİ</a:t>
            </a:r>
          </a:p>
          <a:p>
            <a:pPr algn="ctr" eaLnBrk="1" hangingPunct="1">
              <a:buFontTx/>
              <a:buNone/>
            </a:pPr>
            <a:r>
              <a:rPr lang="tr-TR" altLang="en-US" sz="3600" b="1">
                <a:solidFill>
                  <a:srgbClr val="00B0F0"/>
                </a:solidFill>
              </a:rPr>
              <a:t>DEĞİŞTİRİLEBİLİR VE DEĞİŞTİRİLEMEZ </a:t>
            </a:r>
          </a:p>
          <a:p>
            <a:pPr algn="ctr" eaLnBrk="1" hangingPunct="1">
              <a:buFontTx/>
              <a:buNone/>
            </a:pPr>
            <a:r>
              <a:rPr lang="tr-TR" altLang="en-US" sz="3600" b="1">
                <a:solidFill>
                  <a:srgbClr val="00B0F0"/>
                </a:solidFill>
              </a:rPr>
              <a:t>OLARAK İKİYE AYIRABİLİRİZ:</a:t>
            </a:r>
          </a:p>
        </p:txBody>
      </p:sp>
    </p:spTree>
  </p:cSld>
  <p:clrMapOvr>
    <a:masterClrMapping/>
  </p:clrMapOvr>
  <p:transition spd="slow">
    <p:pull dir="l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3 Resim" descr="adsı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0063"/>
            <a:ext cx="69294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5 Metin kutusu"/>
          <p:cNvSpPr txBox="1">
            <a:spLocks noChangeArrowheads="1"/>
          </p:cNvSpPr>
          <p:nvPr/>
        </p:nvSpPr>
        <p:spPr bwMode="auto">
          <a:xfrm>
            <a:off x="1143000" y="4714875"/>
            <a:ext cx="66436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tr-TR" altLang="en-US" sz="2800"/>
              <a:t>KETEM</a:t>
            </a:r>
          </a:p>
          <a:p>
            <a:pPr algn="ctr" eaLnBrk="1" hangingPunct="1"/>
            <a:r>
              <a:rPr lang="tr-TR" altLang="en-US" sz="2400"/>
              <a:t>(Kanser Erken Teşhis, Tarama Ve Eğitim Merkezi)</a:t>
            </a:r>
          </a:p>
        </p:txBody>
      </p:sp>
    </p:spTree>
  </p:cSld>
  <p:clrMapOvr>
    <a:masterClrMapping/>
  </p:clrMapOvr>
  <p:transition spd="slow">
    <p:pull dir="l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642938" y="357188"/>
            <a:ext cx="7772400" cy="1462087"/>
          </a:xfrm>
        </p:spPr>
        <p:txBody>
          <a:bodyPr/>
          <a:lstStyle/>
          <a:p>
            <a:pPr eaLnBrk="1" hangingPunct="1"/>
            <a:r>
              <a:rPr lang="tr-TR" altLang="en-US" sz="4800">
                <a:solidFill>
                  <a:srgbClr val="00B0F0"/>
                </a:solidFill>
                <a:cs typeface="Arial" panose="020B0604020202020204" pitchFamily="34" charset="0"/>
              </a:rPr>
              <a:t>KETEM’lerin Görevleri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642938" y="2214563"/>
            <a:ext cx="6572250" cy="2662237"/>
          </a:xfrm>
        </p:spPr>
        <p:txBody>
          <a:bodyPr/>
          <a:lstStyle/>
          <a:p>
            <a:pPr marL="365125" indent="-255588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Farkındalık Yaratacak Eğitimler</a:t>
            </a:r>
          </a:p>
          <a:p>
            <a:pPr marL="365125" indent="-255588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Meme Kanseri Taraması</a:t>
            </a:r>
          </a:p>
          <a:p>
            <a:pPr marL="365125" indent="-255588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Serviks Kanseri Taraması</a:t>
            </a:r>
          </a:p>
          <a:p>
            <a:pPr marL="365125" indent="-255588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Kolo-Rektal Kanser Taraması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642938"/>
            <a:ext cx="5072062" cy="1000125"/>
          </a:xfrm>
        </p:spPr>
        <p:txBody>
          <a:bodyPr/>
          <a:lstStyle/>
          <a:p>
            <a:pPr eaLnBrk="1" hangingPunct="1"/>
            <a:r>
              <a:rPr lang="tr-TR" altLang="en-US" sz="4000" b="1">
                <a:solidFill>
                  <a:srgbClr val="00B0F0"/>
                </a:solidFill>
                <a:cs typeface="Arial" panose="020B0604020202020204" pitchFamily="34" charset="0"/>
              </a:rPr>
              <a:t>Ulusal Meme Kanseri </a:t>
            </a:r>
            <a:br>
              <a:rPr lang="tr-TR" altLang="en-US" sz="4000" b="1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tr-TR" altLang="en-US" sz="4000" b="1">
                <a:solidFill>
                  <a:srgbClr val="00B0F0"/>
                </a:solidFill>
                <a:cs typeface="Arial" panose="020B0604020202020204" pitchFamily="34" charset="0"/>
              </a:rPr>
              <a:t>Tarama Standartları</a:t>
            </a:r>
            <a:endParaRPr lang="en-US" altLang="en-US" sz="4000" b="1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28688" y="1857375"/>
            <a:ext cx="6072187" cy="3214688"/>
          </a:xfrm>
        </p:spPr>
        <p:txBody>
          <a:bodyPr/>
          <a:lstStyle/>
          <a:p>
            <a:pPr marL="365125" indent="-255588" eaLnBrk="1" hangingPunct="1"/>
            <a:r>
              <a:rPr lang="tr-TR" altLang="en-US" i="1">
                <a:solidFill>
                  <a:srgbClr val="FFFF00"/>
                </a:solidFill>
                <a:cs typeface="Arial" panose="020B0604020202020204" pitchFamily="34" charset="0"/>
              </a:rPr>
              <a:t>Başlangıç yaşı	</a:t>
            </a:r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: </a:t>
            </a:r>
          </a:p>
          <a:p>
            <a:pPr marL="657225" lvl="1" indent="-246063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50-69 yaş</a:t>
            </a:r>
          </a:p>
          <a:p>
            <a:pPr marL="365125" indent="-255588" eaLnBrk="1" hangingPunct="1"/>
            <a:r>
              <a:rPr lang="tr-TR" altLang="en-US" i="1">
                <a:solidFill>
                  <a:srgbClr val="FFFF00"/>
                </a:solidFill>
                <a:cs typeface="Arial" panose="020B0604020202020204" pitchFamily="34" charset="0"/>
              </a:rPr>
              <a:t>Tarama aralığı	</a:t>
            </a:r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: </a:t>
            </a:r>
          </a:p>
          <a:p>
            <a:pPr marL="657225" lvl="1" indent="-246063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2 yılda bir mammografi ile</a:t>
            </a:r>
          </a:p>
          <a:p>
            <a:pPr marL="365125" indent="-255588" eaLnBrk="1" hangingPunct="1"/>
            <a:r>
              <a:rPr lang="tr-TR" altLang="en-US" i="1">
                <a:solidFill>
                  <a:srgbClr val="FFFF00"/>
                </a:solidFill>
                <a:cs typeface="Arial" panose="020B0604020202020204" pitchFamily="34" charset="0"/>
              </a:rPr>
              <a:t>Tarama sonlanması</a:t>
            </a:r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: </a:t>
            </a:r>
          </a:p>
          <a:p>
            <a:pPr marL="657225" lvl="1" indent="-246063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69 yaş</a:t>
            </a:r>
          </a:p>
          <a:p>
            <a:pPr marL="365125" indent="-255588" eaLnBrk="1" hangingPunct="1"/>
            <a:endParaRPr lang="tr-TR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65125" indent="-255588"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571500"/>
            <a:ext cx="7286625" cy="1071563"/>
          </a:xfrm>
        </p:spPr>
        <p:txBody>
          <a:bodyPr/>
          <a:lstStyle/>
          <a:p>
            <a:pPr eaLnBrk="1" hangingPunct="1"/>
            <a:r>
              <a:rPr lang="tr-TR" altLang="en-US" sz="3600" b="1">
                <a:solidFill>
                  <a:srgbClr val="00B0F0"/>
                </a:solidFill>
                <a:cs typeface="Arial" panose="020B0604020202020204" pitchFamily="34" charset="0"/>
              </a:rPr>
              <a:t>Ulusal Serviks Kanseri </a:t>
            </a:r>
            <a:br>
              <a:rPr lang="tr-TR" altLang="en-US" sz="3600" b="1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tr-TR" altLang="en-US" sz="3600" b="1">
                <a:solidFill>
                  <a:srgbClr val="00B0F0"/>
                </a:solidFill>
                <a:cs typeface="Arial" panose="020B0604020202020204" pitchFamily="34" charset="0"/>
              </a:rPr>
              <a:t>Tarama Standardları</a:t>
            </a:r>
            <a:endParaRPr lang="en-US" altLang="en-US" sz="3600" b="1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1500" y="1643063"/>
            <a:ext cx="8229600" cy="4210050"/>
          </a:xfrm>
        </p:spPr>
        <p:txBody>
          <a:bodyPr>
            <a:normAutofit/>
          </a:bodyPr>
          <a:lstStyle/>
          <a:p>
            <a:pPr marL="365125" indent="-255588" eaLnBrk="1" hangingPunct="1"/>
            <a:r>
              <a:rPr lang="tr-TR" altLang="en-US" i="1">
                <a:solidFill>
                  <a:srgbClr val="FFFF00"/>
                </a:solidFill>
                <a:cs typeface="Arial" panose="020B0604020202020204" pitchFamily="34" charset="0"/>
              </a:rPr>
              <a:t>Başlangıç yaşı	</a:t>
            </a:r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: </a:t>
            </a:r>
          </a:p>
          <a:p>
            <a:pPr marL="657225" lvl="1" indent="-246063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35 yaş</a:t>
            </a:r>
          </a:p>
          <a:p>
            <a:pPr marL="365125" indent="-255588" eaLnBrk="1" hangingPunct="1"/>
            <a:r>
              <a:rPr lang="tr-TR" altLang="en-US" i="1">
                <a:solidFill>
                  <a:srgbClr val="FFFF00"/>
                </a:solidFill>
                <a:cs typeface="Arial" panose="020B0604020202020204" pitchFamily="34" charset="0"/>
              </a:rPr>
              <a:t>Tarama aralığı	</a:t>
            </a:r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: </a:t>
            </a:r>
          </a:p>
          <a:p>
            <a:pPr marL="657225" lvl="1" indent="-246063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5 yılda bir kez smear</a:t>
            </a:r>
          </a:p>
          <a:p>
            <a:pPr marL="365125" indent="-255588" eaLnBrk="1" hangingPunct="1"/>
            <a:r>
              <a:rPr lang="tr-TR" altLang="en-US" i="1">
                <a:solidFill>
                  <a:srgbClr val="FFFF00"/>
                </a:solidFill>
                <a:cs typeface="Arial" panose="020B0604020202020204" pitchFamily="34" charset="0"/>
              </a:rPr>
              <a:t>Tarama sonlanması</a:t>
            </a:r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: </a:t>
            </a:r>
          </a:p>
          <a:p>
            <a:pPr marL="657225" lvl="1" indent="-246063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65 yaş, son iki test negatif ise</a:t>
            </a:r>
          </a:p>
          <a:p>
            <a:pPr marL="365125" indent="-255588" eaLnBrk="1" hangingPunct="1"/>
            <a:endParaRPr lang="tr-TR" altLang="en-US">
              <a:solidFill>
                <a:srgbClr val="F7DF5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65125" indent="-255588" eaLnBrk="1" hangingPunct="1"/>
            <a:endParaRPr lang="en-US" altLang="en-US">
              <a:solidFill>
                <a:srgbClr val="F7DF5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327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534988" y="357188"/>
            <a:ext cx="8074025" cy="1428750"/>
          </a:xfrm>
        </p:spPr>
        <p:txBody>
          <a:bodyPr/>
          <a:lstStyle/>
          <a:p>
            <a:pPr eaLnBrk="1" hangingPunct="1"/>
            <a:r>
              <a:rPr lang="tr-TR" altLang="en-US" sz="3600" b="1">
                <a:solidFill>
                  <a:srgbClr val="00B0F0"/>
                </a:solidFill>
                <a:cs typeface="Arial" panose="020B0604020202020204" pitchFamily="34" charset="0"/>
              </a:rPr>
              <a:t>Ulusal Kolo-rektal Kanserler </a:t>
            </a:r>
            <a:br>
              <a:rPr lang="tr-TR" altLang="en-US" sz="3600" b="1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tr-TR" altLang="en-US" sz="3600" b="1">
                <a:solidFill>
                  <a:srgbClr val="00B0F0"/>
                </a:solidFill>
                <a:cs typeface="Arial" panose="020B0604020202020204" pitchFamily="34" charset="0"/>
              </a:rPr>
              <a:t>Tarama  Standartları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0" y="1700213"/>
            <a:ext cx="8229600" cy="4425950"/>
          </a:xfrm>
        </p:spPr>
        <p:txBody>
          <a:bodyPr/>
          <a:lstStyle/>
          <a:p>
            <a:pPr marL="365125" indent="-255588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Tüm erkek ve kadınlarda </a:t>
            </a:r>
          </a:p>
          <a:p>
            <a:pPr marL="657225" lvl="1" indent="-246063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Başlama yaşı: 50  </a:t>
            </a:r>
          </a:p>
          <a:p>
            <a:pPr marL="657225" lvl="1" indent="-246063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Bitiş Yaşı: 70 </a:t>
            </a:r>
          </a:p>
          <a:p>
            <a:pPr marL="365125" indent="-255588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Yılda bir Gaitada Gizli Kan</a:t>
            </a:r>
          </a:p>
          <a:p>
            <a:pPr marL="365125" indent="-255588" eaLnBrk="1" hangingPunct="1"/>
            <a:r>
              <a:rPr lang="tr-TR" altLang="en-US">
                <a:solidFill>
                  <a:srgbClr val="FFFF00"/>
                </a:solidFill>
                <a:cs typeface="Arial" panose="020B0604020202020204" pitchFamily="34" charset="0"/>
              </a:rPr>
              <a:t>10 yılda bir kolonoskopi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1074738" y="2743200"/>
            <a:ext cx="6994525" cy="4114800"/>
          </a:xfrm>
        </p:spPr>
        <p:txBody>
          <a:bodyPr/>
          <a:lstStyle/>
          <a:p>
            <a:pPr eaLnBrk="1" hangingPunct="1"/>
            <a:endParaRPr lang="tr-TR" altLang="en-US" sz="280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3200">
                <a:solidFill>
                  <a:srgbClr val="FFFF00"/>
                </a:solidFill>
              </a:rPr>
              <a:t>KANSERİN ÖN BELİRTİLERİNE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3200">
                <a:solidFill>
                  <a:srgbClr val="FFFF00"/>
                </a:solidFill>
              </a:rPr>
              <a:t>   KARŞI DİKKATLİ OLUNUZ.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3200">
                <a:solidFill>
                  <a:srgbClr val="FFFF00"/>
                </a:solidFill>
              </a:rPr>
              <a:t>BELİRLİ ARALIKLARLA  SAĞLIK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 sz="3200">
                <a:solidFill>
                  <a:srgbClr val="FFFF00"/>
                </a:solidFill>
              </a:rPr>
              <a:t>  KONTROLÜNÜZÜ  YAPTIRINIZ</a:t>
            </a:r>
            <a:r>
              <a:rPr lang="tr-TR" altLang="en-US" sz="3200"/>
              <a:t>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tr-TR" altLang="en-US" sz="2400">
              <a:solidFill>
                <a:srgbClr val="FFFF00"/>
              </a:solidFill>
            </a:endParaRPr>
          </a:p>
          <a:p>
            <a:pPr eaLnBrk="1" hangingPunct="1"/>
            <a:endParaRPr lang="tr-TR" altLang="en-US" sz="2800"/>
          </a:p>
          <a:p>
            <a:pPr eaLnBrk="1" hangingPunct="1"/>
            <a:endParaRPr lang="tr-TR" altLang="en-US" sz="2800"/>
          </a:p>
        </p:txBody>
      </p:sp>
      <p:pic>
        <p:nvPicPr>
          <p:cNvPr id="45059" name="Picture 8" descr="dikka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142875"/>
            <a:ext cx="35020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137" y="383495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tr-TR" sz="4000" b="1" dirty="0">
              <a:solidFill>
                <a:srgbClr val="FF3300"/>
              </a:solidFill>
            </a:endParaRPr>
          </a:p>
        </p:txBody>
      </p:sp>
      <p:pic>
        <p:nvPicPr>
          <p:cNvPr id="46083" name="Picture 8" descr="111_manzar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" y="0"/>
            <a:ext cx="9323388" cy="82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10"/>
          <p:cNvSpPr txBox="1">
            <a:spLocks noChangeArrowheads="1"/>
          </p:cNvSpPr>
          <p:nvPr/>
        </p:nvSpPr>
        <p:spPr bwMode="auto">
          <a:xfrm>
            <a:off x="4624388" y="265112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46085" name="Text Box 11"/>
          <p:cNvSpPr txBox="1">
            <a:spLocks noChangeArrowheads="1"/>
          </p:cNvSpPr>
          <p:nvPr/>
        </p:nvSpPr>
        <p:spPr bwMode="auto">
          <a:xfrm>
            <a:off x="4932363" y="4797425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/>
            <a:r>
              <a:rPr lang="tr-TR" altLang="en-US" sz="2400" b="1">
                <a:solidFill>
                  <a:srgbClr val="FFFF00"/>
                </a:solidFill>
                <a:latin typeface="Comic Sans MS" panose="030F0702030302020204" pitchFamily="66" charset="0"/>
              </a:rPr>
              <a:t>SAĞLIKLI KALIN !</a:t>
            </a:r>
          </a:p>
        </p:txBody>
      </p:sp>
    </p:spTree>
  </p:cSld>
  <p:clrMapOvr>
    <a:masterClrMapping/>
  </p:clrMapOvr>
  <p:transition spd="slow">
    <p:pull dir="l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kapak sayfası.jpg"/>
          <p:cNvPicPr>
            <a:picLocks noChangeAspect="1"/>
          </p:cNvPicPr>
          <p:nvPr/>
        </p:nvPicPr>
        <p:blipFill>
          <a:blip r:embed="rId2" cstate="print"/>
          <a:srcRect l="40549" t="17800" r="40551" b="8001"/>
          <a:stretch>
            <a:fillRect/>
          </a:stretch>
        </p:blipFill>
        <p:spPr>
          <a:xfrm>
            <a:off x="-36512" y="0"/>
            <a:ext cx="3024336" cy="6858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4823520" y="501491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tr-T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Teşekkür Ederiz</a:t>
            </a:r>
            <a:endParaRPr lang="tr-TR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8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en-US" sz="4000">
                <a:solidFill>
                  <a:srgbClr val="00B0F0"/>
                </a:solidFill>
              </a:rPr>
              <a:t>DEĞİŞTİRİLEMEYEN NEDENLER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831850" y="2065338"/>
            <a:ext cx="4829175" cy="2968625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YAŞ </a:t>
            </a:r>
          </a:p>
          <a:p>
            <a:pPr marL="609600" indent="-6096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CİNSİYET</a:t>
            </a:r>
          </a:p>
          <a:p>
            <a:pPr marL="609600" indent="-6096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IRK</a:t>
            </a:r>
          </a:p>
          <a:p>
            <a:pPr marL="609600" indent="-609600"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GENETİK YATKINLIK</a:t>
            </a:r>
          </a:p>
        </p:txBody>
      </p:sp>
      <p:pic>
        <p:nvPicPr>
          <p:cNvPr id="10244" name="Picture 6" descr="daughter-and-grandfa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73238"/>
            <a:ext cx="26558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en-US" sz="4000">
                <a:solidFill>
                  <a:srgbClr val="00B0F0"/>
                </a:solidFill>
              </a:rPr>
              <a:t>       YAŞ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76475"/>
            <a:ext cx="6767512" cy="259238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Yaş ilerledikçe kadınlarda meme kanseri,erkeklerde prostat kanseri riski artmaktadır.</a:t>
            </a:r>
          </a:p>
        </p:txBody>
      </p:sp>
      <p:pic>
        <p:nvPicPr>
          <p:cNvPr id="11268" name="Picture 7" descr="grandpa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8415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499350" cy="1143000"/>
          </a:xfrm>
        </p:spPr>
        <p:txBody>
          <a:bodyPr/>
          <a:lstStyle/>
          <a:p>
            <a:pPr eaLnBrk="1" hangingPunct="1"/>
            <a:r>
              <a:rPr lang="tr-TR" altLang="en-US">
                <a:solidFill>
                  <a:srgbClr val="00B0F0"/>
                </a:solidFill>
              </a:rPr>
              <a:t>CİNSİYET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 altLang="en-US" b="1">
                <a:solidFill>
                  <a:srgbClr val="FFFF00"/>
                </a:solidFill>
              </a:rPr>
              <a:t>KADINLARDA  SIK GÖRÜLEN KANSER TÜRLERİ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Meme Kanseri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Rahim-Yumurtalık Kanseri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Mide –Bağırsak Kanseri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Akciğer Kanseri</a:t>
            </a:r>
          </a:p>
          <a:p>
            <a:pPr algn="ctr" eaLnBrk="1" hangingPunct="1"/>
            <a:endParaRPr lang="tr-TR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5961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3685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>
                <a:solidFill>
                  <a:srgbClr val="00B0F0"/>
                </a:solidFill>
              </a:rPr>
              <a:t>CİNSİYET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tr-TR" altLang="en-US">
                <a:solidFill>
                  <a:srgbClr val="FFFF00"/>
                </a:solidFill>
              </a:rPr>
              <a:t>ERKEKLERDE  SIK GÖRÜLEN KANSER TÜRLERİ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Akciğer Kanseri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Prostat  Kanseri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Mide-Bağırsak Kanseri</a:t>
            </a:r>
          </a:p>
        </p:txBody>
      </p:sp>
    </p:spTree>
  </p:cSld>
  <p:clrMapOvr>
    <a:masterClrMapping/>
  </p:clrMapOvr>
  <p:transition spd="slow"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Kedi ve bebek, zenci bebek resim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7622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>
                <a:solidFill>
                  <a:srgbClr val="FF3300"/>
                </a:solidFill>
              </a:rPr>
              <a:t>    </a:t>
            </a:r>
            <a:r>
              <a:rPr lang="tr-TR" altLang="en-US" b="1">
                <a:solidFill>
                  <a:srgbClr val="00B0F0"/>
                </a:solidFill>
              </a:rPr>
              <a:t>IRK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371600"/>
            <a:ext cx="7772400" cy="4114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tr-TR" altLang="en-US">
                <a:solidFill>
                  <a:srgbClr val="FFFF00"/>
                </a:solidFill>
              </a:rPr>
              <a:t>Tropik ülkelerde yaşayan beyaz ırka mensup insanlarda deri kanseri görülme sıklığı çok yüksekken,aynı ülkede yaşayan siyah ırka mensup insanlarda daha az görülmektedir.</a:t>
            </a:r>
          </a:p>
        </p:txBody>
      </p:sp>
    </p:spTree>
  </p:cSld>
  <p:clrMapOvr>
    <a:masterClrMapping/>
  </p:clrMapOvr>
  <p:transition spd="slow">
    <p:pull dir="ld"/>
  </p:transition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2140</TotalTime>
  <Words>1034</Words>
  <Application>Microsoft Office PowerPoint</Application>
  <PresentationFormat>On-screen Show (4:3)</PresentationFormat>
  <Paragraphs>257</Paragraphs>
  <Slides>47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Arial Black</vt:lpstr>
      <vt:lpstr>Calibri</vt:lpstr>
      <vt:lpstr>Comic Sans MS</vt:lpstr>
      <vt:lpstr>Franklin Gothic Book</vt:lpstr>
      <vt:lpstr>Tahoma</vt:lpstr>
      <vt:lpstr>Times New Roman</vt:lpstr>
      <vt:lpstr>Verdana</vt:lpstr>
      <vt:lpstr>Wingdings</vt:lpstr>
      <vt:lpstr>Wingdings 2</vt:lpstr>
      <vt:lpstr>Teknik</vt:lpstr>
      <vt:lpstr>Ofis Teması</vt:lpstr>
      <vt:lpstr>1_Ofis Teması</vt:lpstr>
      <vt:lpstr>PowerPoint Presentation</vt:lpstr>
      <vt:lpstr>PowerPoint Presentation</vt:lpstr>
      <vt:lpstr>PowerPoint Presentation</vt:lpstr>
      <vt:lpstr>PowerPoint Presentation</vt:lpstr>
      <vt:lpstr>DEĞİŞTİRİLEMEYEN NEDENLER</vt:lpstr>
      <vt:lpstr>       YAŞ</vt:lpstr>
      <vt:lpstr>CİNSİYET</vt:lpstr>
      <vt:lpstr>CİNSİYET</vt:lpstr>
      <vt:lpstr>    IRK</vt:lpstr>
      <vt:lpstr>DEĞİŞTİRİLEBİLİR NEDENLER</vt:lpstr>
      <vt:lpstr>ÇEVRESEL FAKTÖRLERLER</vt:lpstr>
      <vt:lpstr>ZARARLI ALIŞKANLIKLAR</vt:lpstr>
      <vt:lpstr>BESLENME ALIŞKANLIKLARI</vt:lpstr>
      <vt:lpstr>ENFEKSİYÖZ AJANLAR </vt:lpstr>
      <vt:lpstr>KİMYASAL KARSİNOJENLER</vt:lpstr>
      <vt:lpstr>KANSERDEN KORUNMA</vt:lpstr>
      <vt:lpstr>KANSERDEN KORUNMA</vt:lpstr>
      <vt:lpstr>KANSERDEN KORUNMA</vt:lpstr>
      <vt:lpstr>KANSERDEN KORUNMA</vt:lpstr>
      <vt:lpstr>KANSERDEN KORUNMA</vt:lpstr>
      <vt:lpstr>TARAMALAR  KANSERİ ÖNLER </vt:lpstr>
      <vt:lpstr>KANSERİN BELİRTİLERİ</vt:lpstr>
      <vt:lpstr>PowerPoint Presentation</vt:lpstr>
      <vt:lpstr>KANSERDE  ERKEN TANI;</vt:lpstr>
      <vt:lpstr>ERKEN TANIYLA TESPİT EDİLEBİLİRKANSERLER</vt:lpstr>
      <vt:lpstr>SİGARA VE KANSER</vt:lpstr>
      <vt:lpstr>BESLENME VE KANSER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5) Şişmanlık:</vt:lpstr>
      <vt:lpstr>PowerPoint Presentation</vt:lpstr>
      <vt:lpstr>KANSERDEN KORUNMAK İÇİN BESLENME ÖNERİLERİ</vt:lpstr>
      <vt:lpstr>PowerPoint Presentation</vt:lpstr>
      <vt:lpstr>PowerPoint Presentation</vt:lpstr>
      <vt:lpstr>PowerPoint Presentation</vt:lpstr>
      <vt:lpstr>KANSERİN ÖNLENMESİNDE 10 TEDBİR:</vt:lpstr>
      <vt:lpstr>PowerPoint Presentation</vt:lpstr>
      <vt:lpstr>KETEM’lerin Görevleri</vt:lpstr>
      <vt:lpstr>Ulusal Meme Kanseri  Tarama Standartları</vt:lpstr>
      <vt:lpstr>Ulusal Serviks Kanseri  Tarama Standardları</vt:lpstr>
      <vt:lpstr>Ulusal Kolo-rektal Kanserler  Tarama  Standartları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2007-01-24T11:48:16Z</dcterms:created>
  <dcterms:modified xsi:type="dcterms:W3CDTF">2022-04-05T08:13:47Z</dcterms:modified>
</cp:coreProperties>
</file>